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E6AB7E-6CF3-4CE6-A0D4-C06A33E738A1}" type="datetimeFigureOut">
              <a:rPr lang="fa-IR" smtClean="0"/>
              <a:pPr/>
              <a:t>04/26/1441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CAA826-FA09-4ED6-81AA-486E2036FEB2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5904656"/>
          </a:xfrm>
        </p:spPr>
        <p:txBody>
          <a:bodyPr>
            <a:no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دستورالعمل رسیدگی به اسناد کارپردازی و مروری بر اهم قوانین جاری در دانشگاه </a:t>
            </a:r>
            <a:endParaRPr lang="fa-IR" sz="4400" b="1" dirty="0" smtClean="0">
              <a:cs typeface="B Titr" panose="00000700000000000000" pitchFamily="2" charset="-78"/>
            </a:endParaRPr>
          </a:p>
          <a:p>
            <a:pPr algn="ctr"/>
            <a:r>
              <a:rPr lang="fa-IR" sz="4400" b="1" dirty="0" smtClean="0">
                <a:cs typeface="B Titr" panose="00000700000000000000" pitchFamily="2" charset="-78"/>
              </a:rPr>
              <a:t> </a:t>
            </a:r>
            <a:r>
              <a:rPr lang="fa-IR" sz="4400" b="1" dirty="0">
                <a:cs typeface="B Titr" panose="00000700000000000000" pitchFamily="2" charset="-78"/>
              </a:rPr>
              <a:t>سال 98</a:t>
            </a:r>
            <a:br>
              <a:rPr lang="fa-IR" sz="4400" b="1" dirty="0">
                <a:cs typeface="B Titr" panose="00000700000000000000" pitchFamily="2" charset="-78"/>
              </a:rPr>
            </a:br>
            <a:r>
              <a:rPr lang="fa-IR" sz="4400" b="1" dirty="0">
                <a:cs typeface="B Titr" panose="00000700000000000000" pitchFamily="2" charset="-78"/>
              </a:rPr>
              <a:t>تهیه و ارائه:اداره رسیدگی به اسناد مالی دانشگاه علوم پزشکی ایران </a:t>
            </a:r>
          </a:p>
        </p:txBody>
      </p:sp>
    </p:spTree>
    <p:extLst>
      <p:ext uri="{BB962C8B-B14F-4D97-AF65-F5344CB8AC3E}">
        <p14:creationId xmlns:p14="http://schemas.microsoft.com/office/powerpoint/2010/main" val="283028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a-IR" dirty="0" smtClean="0"/>
              <a:t>الف) در حال حاضر که همزمان با ورود جنس به انبار و صدور قبض انبار ، سندی توسط سیستم حسابداری صادر می شود ، این سند به منزله ایجاد تعهد بوده و درخواست خرید و فاکتور و قبض انبار جزء مدارک مثبته سند میباشد. 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ب) همزمان با ارسال جنس به بخش درخواست کننده و صدور حواله انبار، سندی توسط سیستم حسابداری صادر میشود.این سند که  شناسایی هزینه در حسابداری می باشد شامل مدارک مثبته ای چون حواله انبار ، درخواست جنس از انبار است.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ج) در زمان پرداخت توسط حسابداری سندی صادر می شود که به موجب حواله ای با دستور پرداخت به فروشنده توسط رییس مرکز ، وجه فاکتور به فروشنده داده می شود و رسید وجه ضمیمه سند می شود.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نکته: کلیه پرداخت ها ی سازمان های دولتی باید از طریق حساب های بانک و یا صدور چک صورت می گیرد.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17897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تبصره: </a:t>
            </a:r>
            <a:r>
              <a:rPr lang="fa-IR" dirty="0" smtClean="0"/>
              <a:t>چنانچه پرداخت به فروشنده توسط کارپرداز از طریق تنخواه گردان باشد ،در این سند به جای بانک ، حساب تنخواه گردان کارپرداز کسرمیشود،در این مواقع رسید وجه فروشنده در فاکتور لحاظ می گردد.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لازم به توضیح است به استناد بخشنامه شماره </a:t>
            </a:r>
            <a:r>
              <a:rPr lang="fa-IR" dirty="0" smtClean="0">
                <a:cs typeface="B Mitra" panose="00000400000000000000" pitchFamily="2" charset="-78"/>
              </a:rPr>
              <a:t>140/689/د/96</a:t>
            </a:r>
            <a:r>
              <a:rPr lang="fa-IR" dirty="0" smtClean="0"/>
              <a:t> مورخ </a:t>
            </a:r>
            <a:r>
              <a:rPr lang="fa-IR" dirty="0" smtClean="0">
                <a:cs typeface="B Mitra" panose="00000400000000000000" pitchFamily="2" charset="-78"/>
              </a:rPr>
              <a:t>96/07/22</a:t>
            </a:r>
            <a:r>
              <a:rPr lang="fa-IR" dirty="0" smtClean="0"/>
              <a:t> چنانچه مبلغ پرداختی مطالبات اشخاص حقیقی یا حقوقی بیش از </a:t>
            </a:r>
            <a:r>
              <a:rPr lang="fa-IR" dirty="0" smtClean="0">
                <a:cs typeface="B Mitra" panose="00000400000000000000" pitchFamily="2" charset="-78"/>
              </a:rPr>
              <a:t>50/000/000</a:t>
            </a:r>
            <a:r>
              <a:rPr lang="fa-IR" dirty="0" smtClean="0"/>
              <a:t> ریال باشد ،بایستی ازطریق دریافت شماره حساب بانکی ذینفع و پس از تایید بانک در خصوص حساب مربوطه به حساب های بانکی آنان واریز گردد و فیش واریزی جهت اعلام وصول ضمیمه اسناد گردد.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مصوبه هیئت وزیران در باره ممنوعیت خرید کالاهای خارجی دارای تولید مشابه داخلی ،  در کلیه معاملات میبایست مد نظر قرار گیرد( مصوبه شماره </a:t>
            </a:r>
            <a:r>
              <a:rPr lang="fa-IR" dirty="0" smtClean="0">
                <a:cs typeface="B Mitra" panose="00000400000000000000" pitchFamily="2" charset="-78"/>
              </a:rPr>
              <a:t>101/687/د</a:t>
            </a:r>
            <a:r>
              <a:rPr lang="fa-IR" dirty="0" smtClean="0"/>
              <a:t> مورخ </a:t>
            </a:r>
            <a:r>
              <a:rPr lang="fa-IR" dirty="0" smtClean="0">
                <a:cs typeface="B Mitra" panose="00000400000000000000" pitchFamily="2" charset="-78"/>
              </a:rPr>
              <a:t>98/03/26</a:t>
            </a:r>
            <a:r>
              <a:rPr lang="fa-IR" dirty="0" smtClean="0"/>
              <a:t> وزارت بهداشت و درمان و آموزش پزشکی)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730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مدارک مورد نیاز برای صدور سند وجوه دریافتی از دانشگاه</a:t>
            </a:r>
          </a:p>
          <a:p>
            <a:endParaRPr lang="fa-IR" dirty="0"/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فیش یا اعلامیه بانک یا صورتحساب بانک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گزارش رابط اعتبارات 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سند حسابداری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1147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مدارک لازم برای سند کالای انتقالی بین واحدها </a:t>
            </a:r>
          </a:p>
          <a:p>
            <a:pPr>
              <a:lnSpc>
                <a:spcPct val="150000"/>
              </a:lnSpc>
            </a:pPr>
            <a:endParaRPr lang="fa-IR" dirty="0">
              <a:cs typeface="B Titr" panose="00000700000000000000" pitchFamily="2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درخواست واحد متقاضی(مقصد)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موافقت واحد تحویل دهنده (مبدا)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مجوز انتقال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حواله واحد مبدا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رسید انبار واحد مقصد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سند حسابداری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توضیح:مجوز انتقال برای کالاهای دارای شرایط اموال از معاونت محترم پشتیبانی دانشگاه الزامی بوده و برای کالاهای مصرفی دستور رییس محترم واحد کافی می باشد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06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مستندات لازم برای سند کالاهای اهدایی:</a:t>
            </a:r>
          </a:p>
          <a:p>
            <a:pPr marL="514350" indent="-514350">
              <a:buFont typeface="+mj-lt"/>
              <a:buAutoNum type="arabicParenR"/>
            </a:pPr>
            <a:endParaRPr lang="fa-IR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صورتجلسه اهدا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ارزش گذاری کالا توسط اداره تدارکات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رسید انبار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سند حسابداری</a:t>
            </a:r>
          </a:p>
          <a:p>
            <a:pPr marL="514350" indent="-514350">
              <a:buFont typeface="+mj-lt"/>
              <a:buAutoNum type="arabicParenR"/>
            </a:pPr>
            <a:endParaRPr lang="fa-IR" dirty="0" smtClean="0"/>
          </a:p>
          <a:p>
            <a:pPr marL="514350" indent="-514350">
              <a:buFont typeface="+mj-lt"/>
              <a:buAutoNum type="arabicParenR"/>
            </a:pPr>
            <a:endParaRPr lang="fa-IR" dirty="0" smtClean="0"/>
          </a:p>
          <a:p>
            <a:pPr marL="514350" indent="-514350">
              <a:buFont typeface="+mj-lt"/>
              <a:buAutoNum type="arabicParenR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053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مدارک مورد نیاز برای اسقاط نمودن اموال (به غیر از خودرو)</a:t>
            </a:r>
          </a:p>
          <a:p>
            <a:pPr algn="just">
              <a:lnSpc>
                <a:spcPct val="150000"/>
              </a:lnSpc>
            </a:pPr>
            <a:endParaRPr lang="fa-IR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درخواست استفاده کننده یا امین اموال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مجوز برابر بخشنامه دانشگاه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قبض انبار اسقاط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سند حسابداری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432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 smtClean="0">
                <a:cs typeface="B Titr" panose="00000700000000000000" pitchFamily="2" charset="-78"/>
              </a:rPr>
              <a:t>مدارک </a:t>
            </a:r>
            <a:r>
              <a:rPr lang="fa-IR" dirty="0">
                <a:cs typeface="B Titr" panose="00000700000000000000" pitchFamily="2" charset="-78"/>
              </a:rPr>
              <a:t>لازم برای سند کالاهای مرجوعی ( از </a:t>
            </a:r>
            <a:r>
              <a:rPr lang="fa-IR" dirty="0" smtClean="0">
                <a:cs typeface="B Titr" panose="00000700000000000000" pitchFamily="2" charset="-78"/>
              </a:rPr>
              <a:t>انباربه  فروشگاه</a:t>
            </a:r>
            <a:r>
              <a:rPr lang="fa-IR" b="1" dirty="0" smtClean="0"/>
              <a:t>)</a:t>
            </a:r>
          </a:p>
          <a:p>
            <a:pPr marL="0" indent="0">
              <a:buNone/>
            </a:pPr>
            <a:endParaRPr lang="fa-IR" b="1" dirty="0"/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سوابق قبض انبار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درخواست ارجاع توسط انباردار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تایید حسابداری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مجوز رییس واحد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رسید فروشگاه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توضیح: حسابداری می بایست وجوه پرداختی به فروشگاه بابت </a:t>
            </a:r>
            <a:r>
              <a:rPr lang="fa-IR" dirty="0" smtClean="0"/>
              <a:t>تادیه </a:t>
            </a:r>
            <a:r>
              <a:rPr lang="fa-IR" dirty="0"/>
              <a:t>کالای مرجوعی را کنترل نماید</a:t>
            </a:r>
          </a:p>
        </p:txBody>
      </p:sp>
    </p:spTree>
    <p:extLst>
      <p:ext uri="{BB962C8B-B14F-4D97-AF65-F5344CB8AC3E}">
        <p14:creationId xmlns:p14="http://schemas.microsoft.com/office/powerpoint/2010/main" val="31801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مدارک لازم برای سند کسر و اضافات انبار</a:t>
            </a:r>
          </a:p>
          <a:p>
            <a:pPr>
              <a:lnSpc>
                <a:spcPct val="150000"/>
              </a:lnSpc>
            </a:pPr>
            <a:endParaRPr lang="fa-IR" dirty="0" smtClean="0">
              <a:cs typeface="B Titr" panose="00000700000000000000" pitchFamily="2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گزارش کمیته انبارگردانی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درخواست واحد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کمیته مالی منتخب هیات امنا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قبض انبار یا حواله انبار بر حسب مورد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سند حسابداری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4842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مدارک لازم جهت صدور سند خرید اقلام مصرفی:</a:t>
            </a:r>
          </a:p>
          <a:p>
            <a:endParaRPr lang="fa-IR" dirty="0" smtClean="0">
              <a:cs typeface="B Titr" panose="00000700000000000000" pitchFamily="2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درخواست خرید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فاکتور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قبض انبار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خلاصه اسناد و دستور پرداخت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حواله پرداخت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339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مدارک لازم جهت تعمیرات جزئی:</a:t>
            </a:r>
          </a:p>
          <a:p>
            <a:endParaRPr lang="fa-IR" dirty="0" smtClean="0">
              <a:cs typeface="B Titr" panose="00000700000000000000" pitchFamily="2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درخواست تعمیر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صورتحساب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صورتجلسه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خلاصه اسناد و دستور پرداخت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حواله پرداخت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920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r">
              <a:buFont typeface="Wingdings" panose="05000000000000000000" pitchFamily="2" charset="2"/>
              <a:buChar char="v"/>
            </a:pPr>
            <a:r>
              <a:rPr lang="fa-IR" b="1" dirty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اسناد کارپردازی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35480"/>
            <a:ext cx="8784976" cy="4389120"/>
          </a:xfrm>
        </p:spPr>
        <p:txBody>
          <a:bodyPr/>
          <a:lstStyle/>
          <a:p>
            <a:r>
              <a:rPr lang="fa-IR" dirty="0" smtClean="0"/>
              <a:t> فرایند خرید </a:t>
            </a:r>
            <a:r>
              <a:rPr lang="en-US" dirty="0" smtClean="0"/>
              <a:t>:</a:t>
            </a:r>
            <a:endParaRPr lang="fa-IR" dirty="0" smtClean="0"/>
          </a:p>
          <a:p>
            <a:r>
              <a:rPr lang="fa-IR" dirty="0" smtClean="0"/>
              <a:t>درخواست جنس از انبار:      جنس درانبار موجود باشد    صدورحواله انبار</a:t>
            </a:r>
          </a:p>
          <a:p>
            <a:r>
              <a:rPr lang="fa-IR" dirty="0" smtClean="0"/>
              <a:t>"توسط متقاضی"</a:t>
            </a:r>
            <a:endParaRPr lang="fa-IR" dirty="0"/>
          </a:p>
          <a:p>
            <a:r>
              <a:rPr lang="fa-IR" dirty="0" smtClean="0"/>
              <a:t>                                   جنس در انبار موجود نباشد  صدور درخواست </a:t>
            </a:r>
            <a:r>
              <a:rPr lang="en-US" dirty="0" smtClean="0"/>
              <a:t>                                        </a:t>
            </a:r>
            <a:r>
              <a:rPr lang="fa-IR" dirty="0" smtClean="0"/>
              <a:t>خرید(توسط انباردار)   فاکتور(انجام خرید) </a:t>
            </a:r>
            <a:r>
              <a:rPr lang="en-US" dirty="0" smtClean="0"/>
              <a:t>                                               </a:t>
            </a:r>
            <a:r>
              <a:rPr lang="fa-IR" dirty="0" smtClean="0"/>
              <a:t>صدور قبض انبار یا صورتجلسه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endParaRPr lang="fa-IR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436096" y="2693167"/>
            <a:ext cx="3794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436096" y="2680698"/>
            <a:ext cx="447419" cy="1036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339752" y="269316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39752" y="3717032"/>
            <a:ext cx="1909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915816" y="41300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11560" y="4130040"/>
            <a:ext cx="26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677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fa-IR" dirty="0" smtClean="0"/>
              <a:t>در مورد فاکتورهای خرید مصرفی و تعمیر و تعویض قطعات کامپیوتری باید به تایید واحدانفورماتیک واحد برسد و در مورد خرید اقلام سرمایه ای تجهیزات کامپیوتری باتایید واحد امار و فناوری اطلاعات دانشگاه انجام میگیرد.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طبق بند </a:t>
            </a:r>
            <a:r>
              <a:rPr lang="fa-IR" dirty="0" smtClean="0">
                <a:cs typeface="B Mitra" panose="00000400000000000000" pitchFamily="2" charset="-78"/>
              </a:rPr>
              <a:t>13</a:t>
            </a:r>
            <a:r>
              <a:rPr lang="fa-IR" dirty="0" smtClean="0"/>
              <a:t>قسمت الف بخش دوم انضباط مالی دانشگاه، در راستای یکپارچه  سازی و هماهنگی سیستمهای مدیریت اطلاعات و نرم افزارهای بیمارستانی و بهداشتی و درمانی، آموزشی، پژوهشی و اداری مالی و هرگونه توسعه و تغییرات ساختاری و یا ارتقاء فنی و اختصاص هزینه در این مورد واحدها مکلفند نسبت به اخذ مجوز های لازم از مدیریت آمار و فناوری اطلاعات دانشگاه برای خریدهای بالای </a:t>
            </a:r>
            <a:r>
              <a:rPr lang="fa-IR" dirty="0" smtClean="0">
                <a:cs typeface="B Mitra" panose="00000400000000000000" pitchFamily="2" charset="-78"/>
              </a:rPr>
              <a:t>30/000/000</a:t>
            </a:r>
            <a:r>
              <a:rPr lang="fa-IR" dirty="0" smtClean="0"/>
              <a:t> ریال وتامین اعتبار اقدام نمایند.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تبصره: بیمارستان ها و مراکز آموزشی  درمانی مشمول دستوالعمل اداره بیمارستان مستقل میباشند.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7230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ساخت مهرغیرپزشک نیاز به تایید حراست دارد.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در مورد معاملات مربوط به تجهیزات پزشکی ، رعایت بخشنامه شماره</a:t>
            </a:r>
            <a:r>
              <a:rPr lang="fa-IR" dirty="0" smtClean="0">
                <a:cs typeface="B Mitra" panose="00000400000000000000" pitchFamily="2" charset="-78"/>
              </a:rPr>
              <a:t>115/6842/د/92 </a:t>
            </a:r>
            <a:r>
              <a:rPr lang="fa-IR" dirty="0" smtClean="0"/>
              <a:t>مورخ </a:t>
            </a:r>
            <a:r>
              <a:rPr lang="fa-IR" dirty="0" smtClean="0">
                <a:cs typeface="B Mitra" panose="00000400000000000000" pitchFamily="2" charset="-78"/>
              </a:rPr>
              <a:t>92/12/25</a:t>
            </a:r>
            <a:r>
              <a:rPr lang="fa-IR" dirty="0" smtClean="0"/>
              <a:t> نیز الزامی است.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به استناد بند 1 قسمت ج بخش دوم انضباط مالی دانشگاه ،خرید اقلام و تجهیزات پزشکی تا سقف </a:t>
            </a:r>
            <a:r>
              <a:rPr lang="fa-IR" b="1" dirty="0" smtClean="0">
                <a:cs typeface="B Mitra" panose="00000400000000000000" pitchFamily="2" charset="-78"/>
              </a:rPr>
              <a:t>200/000/000</a:t>
            </a:r>
            <a:r>
              <a:rPr lang="fa-IR" dirty="0" smtClean="0"/>
              <a:t> ریال، پس از اخذ مجوز از اداره تجهیزات پزشکی دانشگاه و معاونت غذاو دارو ( به استثنای مراکز آموزشی و درمانی مشمول بیمارستان های مستقل ) امکان پذیر میباشد.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تبصره: بیمارستان های و مراکز آموزشی و درمانی مکلفند در خصوص منابع فیزیکی و تجهیزات بر اساس فصل پنجم دستورالعمل اداره بیمارستان اقدام نمایند.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2808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مدارک مورد نیاز جهت اسناد خرید اقلام سرمایه ای: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درخواست خرید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اخذ مجوز های لازم</a:t>
            </a:r>
            <a:r>
              <a:rPr lang="en-US" dirty="0" smtClean="0"/>
              <a:t>)</a:t>
            </a:r>
            <a:r>
              <a:rPr lang="fa-IR" dirty="0" smtClean="0"/>
              <a:t>تخصیص تملکی مربوطه 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فاکتور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قبض انبار یا صورتجلسه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دستور پرداخت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حواله پرداخت</a:t>
            </a:r>
          </a:p>
          <a:p>
            <a:pPr marL="514350" indent="-514350">
              <a:buFont typeface="+mj-lt"/>
              <a:buAutoNum type="arabicParenR"/>
            </a:pPr>
            <a:endParaRPr lang="fa-IR" dirty="0" smtClean="0"/>
          </a:p>
          <a:p>
            <a:pPr marL="514350" indent="-514350">
              <a:buFont typeface="+mj-lt"/>
              <a:buAutoNum type="arabicParenR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66220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fa-IR" dirty="0" smtClean="0"/>
              <a:t>در رابطه با خرید کالا یا قطعاتی که مبلغ آن بیشتر از </a:t>
            </a:r>
            <a:r>
              <a:rPr lang="fa-IR" b="1" dirty="0" smtClean="0">
                <a:cs typeface="B Mitra" panose="00000400000000000000" pitchFamily="2" charset="-78"/>
              </a:rPr>
              <a:t>1/5</a:t>
            </a:r>
            <a:r>
              <a:rPr lang="fa-IR" dirty="0" smtClean="0"/>
              <a:t> درصد نصاب معاملات کوچک ( در سال جاری </a:t>
            </a:r>
            <a:r>
              <a:rPr lang="fa-IR" b="1" dirty="0" smtClean="0">
                <a:cs typeface="B Mitra" panose="00000400000000000000" pitchFamily="2" charset="-78"/>
              </a:rPr>
              <a:t>4/920/000</a:t>
            </a:r>
            <a:r>
              <a:rPr lang="fa-IR" dirty="0" smtClean="0"/>
              <a:t> ریال) باشند حتی اگر کالاهای نصبی باشند و برچسب اموال الصاق نگردد جزء اموال و دارایی ها می باشد .</a:t>
            </a:r>
          </a:p>
          <a:p>
            <a:r>
              <a:rPr lang="fa-IR" dirty="0" smtClean="0"/>
              <a:t>در رابطه با تعمیرات دارایی های ثابت در صورتیکه هزینه انجام شده منجر به افزایش عمر مفید ، کارایی و بهبود اساسی در کیفیت بازدهی دارایی گردد و به ارزش دارایی اضافه گردد ، اصطلاحا تعمیرات اساسی می باشند و بهای تمام شده آن دارایی اضافه می گردد.</a:t>
            </a:r>
          </a:p>
          <a:p>
            <a:r>
              <a:rPr lang="fa-IR" dirty="0" smtClean="0"/>
              <a:t>طبق ماده </a:t>
            </a:r>
            <a:r>
              <a:rPr lang="fa-IR" dirty="0" smtClean="0">
                <a:cs typeface="B Mitra" panose="00000400000000000000" pitchFamily="2" charset="-78"/>
              </a:rPr>
              <a:t>73</a:t>
            </a:r>
            <a:r>
              <a:rPr lang="fa-IR" dirty="0" smtClean="0"/>
              <a:t> آیین نامه مالی و معاملاتی ،در معاملاتی که تحویل مورد معامله در مدت </a:t>
            </a:r>
            <a:r>
              <a:rPr lang="fa-IR" b="1" dirty="0" smtClean="0">
                <a:cs typeface="B Mitra" panose="00000400000000000000" pitchFamily="2" charset="-78"/>
              </a:rPr>
              <a:t>15</a:t>
            </a:r>
            <a:r>
              <a:rPr lang="fa-IR" dirty="0" smtClean="0"/>
              <a:t> روز میسر نباشد باید قرارداد منعقد گردد.</a:t>
            </a:r>
          </a:p>
          <a:p>
            <a:r>
              <a:rPr lang="fa-IR" dirty="0" smtClean="0"/>
              <a:t>در مورد خرید بی سیم و دوربین مدار بسته نیاز به تایید حراست دانشگاه دارد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81496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مدارک مورد نیاز برای اسناد خرید های ارزی: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درخواست خرید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اصل فاکتور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صورتجلسه تحویل کالا به واحد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قبض انبار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حواله انبار( در صورت نیاز)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گواهی بازرسی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اعلامیه ورود کالا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اعلامیه تامین ارز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/>
              <a:t>اصل تقاضای گشایش اعتبار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53993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fa-IR" dirty="0" smtClean="0"/>
              <a:t>10) ثبت سفارش( وزارت بازرگانی)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11)بارنامه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12) بیمه نامه 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13) عدل بندی گمرک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14) برگ سبز گمرک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15) صورتجلسه ترک تشریفات 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16) صورتجلسه کمیته فنی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17) تصویر پروفرما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18) کپی پیش پرداخت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19) اصل فیش واریزی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20) دستور پرداخت</a:t>
            </a:r>
          </a:p>
          <a:p>
            <a:pPr>
              <a:lnSpc>
                <a:spcPct val="160000"/>
              </a:lnSpc>
            </a:pPr>
            <a:r>
              <a:rPr lang="fa-IR" dirty="0" smtClean="0"/>
              <a:t>21) حواله پرداخت در صورت پرداخت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9702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a-IR" dirty="0" smtClean="0"/>
              <a:t>خرید از نماینده انحصاری: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طبق ماده </a:t>
            </a:r>
            <a:r>
              <a:rPr lang="fa-IR" b="1" dirty="0" smtClean="0">
                <a:cs typeface="B Mitra" panose="00000400000000000000" pitchFamily="2" charset="-78"/>
              </a:rPr>
              <a:t>55</a:t>
            </a:r>
            <a:r>
              <a:rPr lang="fa-IR" dirty="0" smtClean="0"/>
              <a:t> آیین نامه مالی و معاملاتی دانشگاه، چنانچه خرید اموال منقول و غیر منقول، کالا و خدمات و حقوقی که به تشخیص و مسئولیت رییس دانشگاه و یا مقام مجاز از طرف ایشان منحصر به فرد یا انحصاری باشد ، نیازی به استعلام بها یا مناقصه و یا مزایده نمی باشد.</a:t>
            </a:r>
          </a:p>
          <a:p>
            <a:pPr algn="just">
              <a:lnSpc>
                <a:spcPct val="160000"/>
              </a:lnSpc>
            </a:pPr>
            <a:r>
              <a:rPr lang="fa-IR" dirty="0" smtClean="0"/>
              <a:t>تعیین انحصاری بودن طبق ماده </a:t>
            </a:r>
            <a:r>
              <a:rPr lang="fa-IR" b="1" dirty="0" smtClean="0">
                <a:cs typeface="B Mitra" panose="00000400000000000000" pitchFamily="2" charset="-78"/>
              </a:rPr>
              <a:t>56</a:t>
            </a:r>
            <a:r>
              <a:rPr lang="fa-IR" dirty="0" smtClean="0"/>
              <a:t> آیین نامه به یکی از روش های زیر می باشد: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fa-IR" dirty="0" smtClean="0"/>
              <a:t>اعلان هیئت وزیران برای کالاها و خدماتی که در انحصار دولت بوده و توسط شرکت خاصی ارائه می گردد.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fa-IR" dirty="0" smtClean="0"/>
              <a:t>انتشار آگهی عمومی و ایجاب تنها یک متقاضی برای انجام معامله 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fa-IR" dirty="0" smtClean="0"/>
              <a:t>اعلان نمایندگی انحصاری از طریق کمپانی معتبر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fa-IR" dirty="0" smtClean="0"/>
              <a:t>تشخیص رییس دانشگاه در موارد خاص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r>
              <a:rPr lang="fa-IR" dirty="0" smtClean="0"/>
              <a:t>در زمینه خرید تجهیزات پزشکی، این تاییدیه از طریق سایت اداره کل تجهیزات پزشکی وزارت بهداشت و درمان اخذ می گردد.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arenR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15364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تجهیزات پزشکی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مدارک مورد نیاز در خصوص  اسناد مربوط به خرید یا تعمیر تجهیزات پزشکی: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درخواست خرید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درخواست خرید در سامانه </a:t>
            </a:r>
            <a:r>
              <a:rPr lang="en-US" dirty="0" err="1" smtClean="0">
                <a:cs typeface="B Nazanin" panose="00000400000000000000" pitchFamily="2" charset="-78"/>
              </a:rPr>
              <a:t>pmq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endParaRPr lang="fa-IR" dirty="0" smtClean="0">
              <a:cs typeface="B Nazanin" panose="00000400000000000000" pitchFamily="2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تاییدیه مسئول تجهیزات پزشکی واحد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در خصوص مبالغ بالای معاملات کوچک تائیدیه اداره تجهیزات پزشکی دانشگاه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تاییدیه اداره کل تجهیزات پزشکی (</a:t>
            </a:r>
            <a:r>
              <a:rPr lang="en-US" dirty="0" err="1" smtClean="0">
                <a:cs typeface="B Nazanin" panose="00000400000000000000" pitchFamily="2" charset="-78"/>
              </a:rPr>
              <a:t>imed</a:t>
            </a:r>
            <a:r>
              <a:rPr lang="fa-IR" dirty="0" smtClean="0">
                <a:cs typeface="B Nazanin" panose="00000400000000000000" pitchFamily="2" charset="-78"/>
              </a:rPr>
              <a:t>) ( در خصوص کنترل قیمت و اعتبار فروشنده 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anose="00000400000000000000" pitchFamily="2" charset="-78"/>
              </a:rPr>
              <a:t> رعایت بخشنامه 135/3617/د/97 مورخ 97/12/12 و نیز 135/2680/د/97 مورخ 97/9/19 و نیز110/19898/د/89 دانشگاه در این خصوص الزامی می باشد .</a:t>
            </a:r>
          </a:p>
          <a:p>
            <a:pPr marL="514350" indent="-514350">
              <a:buFont typeface="+mj-lt"/>
              <a:buAutoNum type="arabicParenR"/>
            </a:pP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8543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endParaRPr lang="fa-IR" dirty="0" smtClean="0">
              <a:cs typeface="B Titr" panose="00000700000000000000" pitchFamily="2" charset="-78"/>
            </a:endParaRPr>
          </a:p>
          <a:p>
            <a:r>
              <a:rPr lang="fa-IR" dirty="0" smtClean="0"/>
              <a:t>اعمال تعرفه بخش خصوصی در قرارداد های آمبولانس بخش خصوصی </a:t>
            </a:r>
          </a:p>
          <a:p>
            <a:endParaRPr lang="fa-IR" dirty="0"/>
          </a:p>
        </p:txBody>
      </p:sp>
      <p:pic>
        <p:nvPicPr>
          <p:cNvPr id="1026" name="Picture 2" descr="C:\Users\karimi.l\AppData\Local\Temp\Rar$DRa0.961\N!155880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708920"/>
            <a:ext cx="7488832" cy="383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810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اضافه کار نیروی انتظامی </a:t>
            </a:r>
            <a:endParaRPr lang="fa-IR" dirty="0"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340768"/>
            <a:ext cx="7920880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5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048672"/>
          </a:xfrm>
        </p:spPr>
        <p:txBody>
          <a:bodyPr/>
          <a:lstStyle/>
          <a:p>
            <a:pPr algn="just"/>
            <a:endParaRPr lang="fa-IR" dirty="0" smtClean="0"/>
          </a:p>
          <a:p>
            <a:pPr algn="just"/>
            <a:endParaRPr lang="fa-IR" dirty="0"/>
          </a:p>
          <a:p>
            <a:pPr algn="just"/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در این فرایند ،ابتدا توسط متقاضی درخواست جنس از انبار می شود که این درخواست پس از تایید مدیر مرکز به انبار دار داده می شود و چنانچه جنس در انبار موجود باشد ،حواله انبار صادر می شود و جنس با امضای تحویل گیرنده به متقاضی داده می شود و چنانچه جنس در انبار موجود نباشد ، توسط مسئول انبار درخواست خرید صادر می شود که پس از تایید مسئول تدارکات و رییس مرکز</a:t>
            </a:r>
            <a:r>
              <a:rPr lang="fa-IR" dirty="0"/>
              <a:t>،</a:t>
            </a:r>
            <a:r>
              <a:rPr lang="fa-IR" dirty="0" smtClean="0"/>
              <a:t> توسط امور مالی </a:t>
            </a:r>
            <a:r>
              <a:rPr lang="fa-IR" smtClean="0"/>
              <a:t>تامین اعتبارمی </a:t>
            </a:r>
            <a:r>
              <a:rPr lang="fa-IR" dirty="0" smtClean="0"/>
              <a:t>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70916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92149"/>
            <a:ext cx="8136904" cy="5977211"/>
          </a:xfrm>
        </p:spPr>
      </p:pic>
    </p:spTree>
    <p:extLst>
      <p:ext uri="{BB962C8B-B14F-4D97-AF65-F5344CB8AC3E}">
        <p14:creationId xmlns:p14="http://schemas.microsoft.com/office/powerpoint/2010/main" val="2413800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332656"/>
            <a:ext cx="7200800" cy="5991944"/>
          </a:xfrm>
        </p:spPr>
      </p:pic>
    </p:spTree>
    <p:extLst>
      <p:ext uri="{BB962C8B-B14F-4D97-AF65-F5344CB8AC3E}">
        <p14:creationId xmlns:p14="http://schemas.microsoft.com/office/powerpoint/2010/main" val="1047975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cs typeface="B Mitra" panose="00000400000000000000" pitchFamily="2" charset="-78"/>
              </a:rPr>
              <a:t>نحوه  افزایش 19/86  درصد  قراردادهای  دانشگاه </a:t>
            </a:r>
            <a:endParaRPr lang="en-US" sz="36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با استناد به صورتجلسه شماره </a:t>
            </a:r>
            <a:r>
              <a:rPr lang="fa-IR" b="1" dirty="0" smtClean="0">
                <a:cs typeface="B Mitra" panose="00000400000000000000" pitchFamily="2" charset="-78"/>
              </a:rPr>
              <a:t>247</a:t>
            </a:r>
            <a:r>
              <a:rPr lang="fa-IR" dirty="0" smtClean="0"/>
              <a:t> هیئت رئیسه دانشگاه در خصوص تعدیل قراردادهای منعقده در سطح دانشگاه و واحدهای تابعه :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"با توجه به درخواست های متعدد پیمانکاران و طرف های قرارداد دانشگاه علوم پزشکی ایران و واحدهای تابعه آن مبنی بر تعدیل مبلغ قراردادها و با عنایت به افزایش غیر قابل پیش بینی حقوق و مزایا سال </a:t>
            </a:r>
            <a:r>
              <a:rPr lang="fa-IR" dirty="0" smtClean="0">
                <a:cs typeface="B Mitra" panose="00000400000000000000" pitchFamily="2" charset="-78"/>
              </a:rPr>
              <a:t>98</a:t>
            </a:r>
            <a:r>
              <a:rPr lang="fa-IR" dirty="0" smtClean="0"/>
              <a:t>طبق قوانین کار و سازمان تامین اجتماعی وبخشنامه شورای عالی کاربه شماره </a:t>
            </a:r>
            <a:r>
              <a:rPr lang="fa-IR" dirty="0" smtClean="0">
                <a:cs typeface="B Mitra" panose="00000400000000000000" pitchFamily="2" charset="-78"/>
              </a:rPr>
              <a:t>265126</a:t>
            </a:r>
            <a:r>
              <a:rPr lang="fa-IR" dirty="0" smtClean="0"/>
              <a:t>مورخ </a:t>
            </a:r>
            <a:r>
              <a:rPr lang="fa-IR" dirty="0" smtClean="0">
                <a:cs typeface="B Mitra" panose="00000400000000000000" pitchFamily="2" charset="-78"/>
              </a:rPr>
              <a:t>1397/12/28</a:t>
            </a:r>
            <a:r>
              <a:rPr lang="fa-IR" dirty="0" smtClean="0"/>
              <a:t> این کمیسیون به استناد صورتجلسه فوق العاده هیات امنادانشگاه علوم پزشکی ایران جلسه مورخ </a:t>
            </a:r>
            <a:r>
              <a:rPr lang="fa-IR" dirty="0" smtClean="0">
                <a:cs typeface="B Mitra" panose="00000400000000000000" pitchFamily="2" charset="-78"/>
              </a:rPr>
              <a:t>1397/9/14</a:t>
            </a:r>
            <a:r>
              <a:rPr lang="fa-IR" dirty="0" smtClean="0"/>
              <a:t>به شرح ذیل اتخاذ تصمیم نمود و مورد تایید هیات رئیسه دانشگاه قرار گرفت :</a:t>
            </a:r>
          </a:p>
          <a:p>
            <a:pPr marL="0" indent="0">
              <a:buNone/>
            </a:pPr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941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19256" cy="548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a-IR" dirty="0" smtClean="0"/>
              <a:t>درخصوص قراردادهای خرید خدمات: نظربراینکه براساس مصوبه هیات امنا چنانچه ضررو زیان ادعا شده از سطح </a:t>
            </a:r>
            <a:r>
              <a:rPr lang="fa-IR" b="1" dirty="0" smtClean="0">
                <a:cs typeface="B Mitra" panose="00000400000000000000" pitchFamily="2" charset="-78"/>
              </a:rPr>
              <a:t>20%</a:t>
            </a:r>
            <a:r>
              <a:rPr lang="fa-IR" dirty="0" smtClean="0"/>
              <a:t>بالاتر باشدلذابا کسرمبلغ </a:t>
            </a:r>
            <a:r>
              <a:rPr lang="fa-IR" b="1" dirty="0" smtClean="0">
                <a:cs typeface="B Mitra" panose="00000400000000000000" pitchFamily="2" charset="-78"/>
              </a:rPr>
              <a:t>20%</a:t>
            </a:r>
            <a:r>
              <a:rPr lang="fa-IR" dirty="0" smtClean="0"/>
              <a:t>از جدول پیوست شماره 1</a:t>
            </a:r>
            <a:r>
              <a:rPr lang="fa-IR" sz="2800" dirty="0" smtClean="0">
                <a:cs typeface="B Mitra" panose="00000400000000000000" pitchFamily="2" charset="-78"/>
              </a:rPr>
              <a:t>(</a:t>
            </a:r>
            <a:r>
              <a:rPr lang="fa-IR" sz="2400" b="1" dirty="0" smtClean="0">
                <a:cs typeface="B Mitra" panose="00000400000000000000" pitchFamily="2" charset="-78"/>
              </a:rPr>
              <a:t>39/86</a:t>
            </a:r>
            <a:r>
              <a:rPr lang="fa-IR" sz="2800" dirty="0" smtClean="0">
                <a:cs typeface="B Mitra" panose="00000400000000000000" pitchFamily="2" charset="-78"/>
              </a:rPr>
              <a:t>%</a:t>
            </a:r>
            <a:r>
              <a:rPr lang="fa-IR" dirty="0" smtClean="0"/>
              <a:t>)،به مبلغ پیشنهادی طرف قرارداد برای هر نفر نیرویی که به خدمت گرفته است موافقت میگردد.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dirty="0" smtClean="0"/>
              <a:t>در خصوص قراردادهای مشارکتی : مقرر گردید درخواستهای پیمانکار مبنی بر تعدیل قراردادها ازسوی کارشناسان منتخب قیمت گذاری دانشگاه تعیین و اعلام گردد.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a-IR" dirty="0" smtClean="0"/>
              <a:t>در خصوص قراردادهای تهیه ،طبخ و توزیع غذا : مقرر گردید بر اساس چهار قلم اصلی مواد اولیه قرارداد( گوشت قرمز،مرغ،برنج و روغن )بر اساس استعلام معاونت توسعه مدیریت و منابع دانشگاه از بانک مرکزی (درصد میانگین تورم سه ماهه)اعمال گردد.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4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53438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a-IR" dirty="0" smtClean="0"/>
              <a:t>تبصره</a:t>
            </a:r>
            <a:r>
              <a:rPr lang="fa-IR" dirty="0" smtClean="0">
                <a:cs typeface="B Mitra" panose="00000400000000000000" pitchFamily="2" charset="-78"/>
              </a:rPr>
              <a:t>1</a:t>
            </a:r>
            <a:r>
              <a:rPr lang="fa-IR" dirty="0" smtClean="0"/>
              <a:t>: در خصوص حقوق و مزایای نیروی انسانی قراردادهای بند </a:t>
            </a:r>
            <a:r>
              <a:rPr lang="fa-IR" dirty="0" smtClean="0">
                <a:cs typeface="B Mitra" panose="00000400000000000000" pitchFamily="2" charset="-78"/>
              </a:rPr>
              <a:t>3</a:t>
            </a:r>
            <a:r>
              <a:rPr lang="fa-IR" dirty="0" smtClean="0"/>
              <a:t>همانند بند </a:t>
            </a:r>
            <a:r>
              <a:rPr lang="fa-IR" dirty="0" smtClean="0">
                <a:cs typeface="B Mitra" panose="00000400000000000000" pitchFamily="2" charset="-78"/>
              </a:rPr>
              <a:t>1</a:t>
            </a:r>
            <a:r>
              <a:rPr lang="fa-IR" dirty="0" smtClean="0"/>
              <a:t>اعمال شود.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dirty="0" smtClean="0"/>
              <a:t>تبصره </a:t>
            </a:r>
            <a:r>
              <a:rPr lang="fa-IR" dirty="0" smtClean="0">
                <a:cs typeface="B Mitra" panose="00000400000000000000" pitchFamily="2" charset="-78"/>
              </a:rPr>
              <a:t>2</a:t>
            </a:r>
            <a:r>
              <a:rPr lang="fa-IR" dirty="0" smtClean="0"/>
              <a:t> :تاریخ اجرای تعدیلات مورد نظر از تاریخ مصوبه هیات امنا دانشگاه علوم پزشکی ایران مورخ </a:t>
            </a:r>
            <a:r>
              <a:rPr lang="fa-IR" dirty="0" smtClean="0">
                <a:cs typeface="B Mitra" panose="00000400000000000000" pitchFamily="2" charset="-78"/>
              </a:rPr>
              <a:t>1397/9/14</a:t>
            </a:r>
            <a:r>
              <a:rPr lang="fa-IR" dirty="0" smtClean="0"/>
              <a:t>میباشد.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9685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ویژگیهای درخواست خرید:</a:t>
            </a:r>
          </a:p>
          <a:p>
            <a:pPr algn="just">
              <a:lnSpc>
                <a:spcPct val="150000"/>
              </a:lnSpc>
            </a:pPr>
            <a:endParaRPr lang="fa-IR" dirty="0">
              <a:cs typeface="B Titr" panose="000007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dirty="0" smtClean="0"/>
              <a:t>در برگه درخواست خرید بایستی که واحد درخواست کننده ،تاریخ،شماره مسلسل،شرح کالا یا خدمت مورد نیاز ، تعداد، امضای صادر کننده (مسئول انبار) ، امضای مسئول واحد( با حکم تفویض اختیار) ، امضای رییس تدارکات ، امضای رییس امور مالی به همراه تامین اعتبار قید گردد.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614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19256" cy="57759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ویژگیهای صورتحساب فروش:</a:t>
            </a:r>
          </a:p>
          <a:p>
            <a:pPr algn="just">
              <a:lnSpc>
                <a:spcPct val="150000"/>
              </a:lnSpc>
            </a:pPr>
            <a:endParaRPr lang="fa-IR" dirty="0" smtClean="0"/>
          </a:p>
          <a:p>
            <a:pPr algn="just">
              <a:lnSpc>
                <a:spcPct val="150000"/>
              </a:lnSpc>
            </a:pPr>
            <a:r>
              <a:rPr lang="fa-IR" dirty="0" smtClean="0"/>
              <a:t>در صورتحساب یا فاکتور بایستی که سربرگ فروشنده ، شماره مسلسل ، تاریخ،درج نام خریدار،شرح نوع کالا،تعداد، مبلغ فی به ریال،مبلغ کل ،مبلغ به حروف، نشانی و آدرس پستی و تلفن ،مهر و امضای فروشنده ، مهر و امضای خریدارو شماره اقتصادی قید گردد.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964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توضیحات: </a:t>
            </a:r>
          </a:p>
          <a:p>
            <a:endParaRPr lang="fa-IR" dirty="0"/>
          </a:p>
          <a:p>
            <a:endParaRPr lang="fa-IR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/>
              <a:t>در صورت مخدوش بودن فاکتور صرفا توسط صادر کننده صورتحساب با مهر و امضا ،مورد تایید است 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/>
              <a:t>وجود تصویر گواهی ثبت نام در سامانه ارزش افزوده بر حسب نیاز، لازم می باشد.</a:t>
            </a:r>
          </a:p>
          <a:p>
            <a:pPr>
              <a:buFont typeface="Wingdings" panose="05000000000000000000" pitchFamily="2" charset="2"/>
              <a:buChar char="Ø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3903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ویژگیهای قبض انبار:</a:t>
            </a:r>
          </a:p>
          <a:p>
            <a:pPr>
              <a:lnSpc>
                <a:spcPct val="150000"/>
              </a:lnSpc>
            </a:pPr>
            <a:endParaRPr lang="fa-IR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در برگه قبض انبار تاریخ ، شماره مسلسل ، نام فروشنده ،کد کالا،شرح کالا،تعداد،واحد،مبلغ فی،مبلغ کل، مهر و امضای مسئول انبار ، امضای تحویل دهنده (کارپرداز) ،امضای رییس تدارکات ،رییس مرکز قیدگردد.</a:t>
            </a:r>
            <a:endParaRPr lang="fa-IR" dirty="0"/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241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a-IR" dirty="0" smtClean="0"/>
              <a:t>ویژ گی های صورتجلسه: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طبق تبصره ماده </a:t>
            </a:r>
            <a:r>
              <a:rPr lang="fa-IR" dirty="0" smtClean="0">
                <a:cs typeface="B Mitra" panose="00000400000000000000" pitchFamily="2" charset="-78"/>
              </a:rPr>
              <a:t>81</a:t>
            </a:r>
            <a:r>
              <a:rPr lang="fa-IR" dirty="0" smtClean="0"/>
              <a:t> آیین نامه در مواردی که کالا در خارج از انبارتحویل می گرددو به انبار وارد نمی شود یا امکان ورود و نگهداری کالا در انبار نمی باشد، با در نظر گرفتن مفاد ماده </a:t>
            </a:r>
            <a:r>
              <a:rPr lang="fa-IR" dirty="0" smtClean="0">
                <a:cs typeface="B Mitra" panose="00000400000000000000" pitchFamily="2" charset="-78"/>
              </a:rPr>
              <a:t>80</a:t>
            </a:r>
            <a:r>
              <a:rPr lang="fa-IR" dirty="0" smtClean="0"/>
              <a:t> و </a:t>
            </a:r>
            <a:r>
              <a:rPr lang="fa-IR" dirty="0" smtClean="0">
                <a:cs typeface="B Mitra" panose="00000400000000000000" pitchFamily="2" charset="-78"/>
              </a:rPr>
              <a:t>81</a:t>
            </a:r>
            <a:r>
              <a:rPr lang="fa-IR" dirty="0" smtClean="0"/>
              <a:t> ایین نامه مالی معاملاتی اقدام خواهد شد و تحویل گیرنده کالا به جای انبار دار تکالیف مربوط را انجام خواهد داد و رسید یا صورتمجلس مربوط به منزله قبض انبار می باشد که در آن تاریخ،مدت انجام کار،نام فروشنده خدمت، شرح خدمت ، مبلغ حق الزحمه ، تایید ناظر واحد                    ( قسمت متقاضی) و تایید رییس مرکز درج می شود.</a:t>
            </a:r>
          </a:p>
          <a:p>
            <a:pPr algn="just">
              <a:lnSpc>
                <a:spcPct val="15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5359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55272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a-IR" dirty="0" smtClean="0">
                <a:cs typeface="B Titr" panose="00000700000000000000" pitchFamily="2" charset="-78"/>
              </a:rPr>
              <a:t>ویژگی های حواله انبار:</a:t>
            </a:r>
          </a:p>
          <a:p>
            <a:pPr algn="just">
              <a:lnSpc>
                <a:spcPct val="150000"/>
              </a:lnSpc>
            </a:pPr>
            <a:endParaRPr lang="fa-IR" dirty="0" smtClean="0">
              <a:cs typeface="B Titr" panose="000007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dirty="0" smtClean="0"/>
              <a:t>در حواله انبار بایستی تاریخ،شماره مسلسل، نام فروشنده، کد کالا، شرح کالا، تعداد، امضای تحویل دهنده( انباردار)، امضای تحویل گیرنده ( واحد متقاضی) و رییس مرکز قید گردد.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بر اساس آیین نامه اموال دولتی ، در موقع شروع بهره برداری از کالا ، برچسب شماره اموال به کالا الصاق می گردد.بنابراین چنانچه کالای تحویلی ،غیر مصرفی و  بیشتر از </a:t>
            </a:r>
            <a:r>
              <a:rPr lang="fa-IR" b="1" dirty="0" smtClean="0">
                <a:cs typeface="B Mitra" panose="00000400000000000000" pitchFamily="2" charset="-78"/>
              </a:rPr>
              <a:t>1/5</a:t>
            </a:r>
            <a:r>
              <a:rPr lang="fa-IR" dirty="0" smtClean="0"/>
              <a:t> درصد حد نصاب معاملات کوچک باشد ،اموالی محسوب می گردد و مهر و شماره اموال توسط مسئول اموال در حواله انبار درج میگردد.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تبصره : مبلغ اعلامی بابت اموال هر ساله توسط وزارت امور اقتصاد و دارایی اعلام می گردد.</a:t>
            </a:r>
          </a:p>
          <a:p>
            <a:pPr algn="just">
              <a:lnSpc>
                <a:spcPct val="150000"/>
              </a:lnSpc>
            </a:pPr>
            <a:r>
              <a:rPr lang="fa-IR" dirty="0" smtClean="0"/>
              <a:t>رعایت مفاد فصل </a:t>
            </a:r>
            <a:r>
              <a:rPr lang="fa-IR" b="1" dirty="0" smtClean="0">
                <a:cs typeface="B Mitra" panose="00000400000000000000" pitchFamily="2" charset="-78"/>
              </a:rPr>
              <a:t>6</a:t>
            </a:r>
            <a:r>
              <a:rPr lang="fa-IR" dirty="0" smtClean="0"/>
              <a:t> آیین نامه مالی و معاملاتی اموال و ماشین آلات و تجهیزات در رابطه با بند فوق الزامی است .</a:t>
            </a:r>
          </a:p>
          <a:p>
            <a:pPr algn="just">
              <a:lnSpc>
                <a:spcPct val="150000"/>
              </a:lnSpc>
            </a:pPr>
            <a:endParaRPr lang="fa-IR" dirty="0" smtClean="0"/>
          </a:p>
          <a:p>
            <a:pPr algn="just">
              <a:lnSpc>
                <a:spcPct val="15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8470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2081</Words>
  <Application>Microsoft Office PowerPoint</Application>
  <PresentationFormat>On-screen Show (4:3)</PresentationFormat>
  <Paragraphs>166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B Mitra</vt:lpstr>
      <vt:lpstr>B Nazanin</vt:lpstr>
      <vt:lpstr>B Titr</vt:lpstr>
      <vt:lpstr>Calibri</vt:lpstr>
      <vt:lpstr>Constantia</vt:lpstr>
      <vt:lpstr>Majalla UI</vt:lpstr>
      <vt:lpstr>Wingdings</vt:lpstr>
      <vt:lpstr>Wingdings 2</vt:lpstr>
      <vt:lpstr>Flow</vt:lpstr>
      <vt:lpstr>PowerPoint Presentation</vt:lpstr>
      <vt:lpstr> اسناد کارپردازی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نحوه  افزایش 19/86  درصد  قراردادهای  دانشگاه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خانم لیلا کریمی</dc:creator>
  <cp:lastModifiedBy>خانم زهرا کلهری</cp:lastModifiedBy>
  <cp:revision>55</cp:revision>
  <dcterms:created xsi:type="dcterms:W3CDTF">2019-12-03T09:11:57Z</dcterms:created>
  <dcterms:modified xsi:type="dcterms:W3CDTF">2019-12-23T08:40:28Z</dcterms:modified>
</cp:coreProperties>
</file>